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Lst>
  <p:notesMasterIdLst>
    <p:notesMasterId r:id="rId5"/>
  </p:notesMasterIdLst>
  <p:sldIdLst>
    <p:sldId id="256" r:id="rId6"/>
  </p:sldIdLst>
  <p:sldSz cy="10058400" cx="7772400"/>
  <p:notesSz cx="6858000" cy="9144000"/>
  <p:embeddedFontLst>
    <p:embeddedFont>
      <p:font typeface="Google Sans SemiBold"/>
      <p:regular r:id="rId7"/>
      <p:bold r:id="rId8"/>
      <p:italic r:id="rId9"/>
      <p:boldItalic r:id="rId10"/>
    </p:embeddedFont>
    <p:embeddedFont>
      <p:font typeface="Roboto"/>
      <p:regular r:id="rId11"/>
      <p:bold r:id="rId12"/>
      <p:italic r:id="rId13"/>
      <p:boldItalic r:id="rId14"/>
    </p:embeddedFont>
    <p:embeddedFont>
      <p:font typeface="PT Sans Narrow"/>
      <p:regular r:id="rId15"/>
      <p:bold r:id="rId16"/>
    </p:embeddedFont>
    <p:embeddedFont>
      <p:font typeface="Google Sans"/>
      <p:regular r:id="rId17"/>
      <p:bold r:id="rId18"/>
      <p:italic r:id="rId19"/>
      <p:boldItalic r:id="rId20"/>
    </p:embeddedFont>
    <p:embeddedFont>
      <p:font typeface="Work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ogleSans-boldItalic.fntdata"/><Relationship Id="rId11" Type="http://schemas.openxmlformats.org/officeDocument/2006/relationships/font" Target="fonts/Roboto-regular.fntdata"/><Relationship Id="rId22" Type="http://schemas.openxmlformats.org/officeDocument/2006/relationships/font" Target="fonts/WorkSans-bold.fntdata"/><Relationship Id="rId10" Type="http://schemas.openxmlformats.org/officeDocument/2006/relationships/font" Target="fonts/GoogleSansSemiBold-boldItalic.fntdata"/><Relationship Id="rId21" Type="http://schemas.openxmlformats.org/officeDocument/2006/relationships/font" Target="fonts/WorkSans-regular.fntdata"/><Relationship Id="rId13" Type="http://schemas.openxmlformats.org/officeDocument/2006/relationships/font" Target="fonts/Roboto-italic.fntdata"/><Relationship Id="rId24" Type="http://schemas.openxmlformats.org/officeDocument/2006/relationships/font" Target="fonts/WorkSans-boldItalic.fntdata"/><Relationship Id="rId12" Type="http://schemas.openxmlformats.org/officeDocument/2006/relationships/font" Target="fonts/Roboto-bold.fntdata"/><Relationship Id="rId23" Type="http://schemas.openxmlformats.org/officeDocument/2006/relationships/font" Target="fonts/Work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italic.fntdata"/><Relationship Id="rId15" Type="http://schemas.openxmlformats.org/officeDocument/2006/relationships/font" Target="fonts/PTSansNarrow-regular.fntdata"/><Relationship Id="rId14" Type="http://schemas.openxmlformats.org/officeDocument/2006/relationships/font" Target="fonts/Roboto-boldItalic.fntdata"/><Relationship Id="rId17" Type="http://schemas.openxmlformats.org/officeDocument/2006/relationships/font" Target="fonts/GoogleSans-regular.fntdata"/><Relationship Id="rId16" Type="http://schemas.openxmlformats.org/officeDocument/2006/relationships/font" Target="fonts/PTSansNarrow-bold.fntdata"/><Relationship Id="rId5" Type="http://schemas.openxmlformats.org/officeDocument/2006/relationships/notesMaster" Target="notesMasters/notesMaster1.xml"/><Relationship Id="rId19" Type="http://schemas.openxmlformats.org/officeDocument/2006/relationships/font" Target="fonts/GoogleSans-italic.fntdata"/><Relationship Id="rId6" Type="http://schemas.openxmlformats.org/officeDocument/2006/relationships/slide" Target="slides/slide1.xml"/><Relationship Id="rId18" Type="http://schemas.openxmlformats.org/officeDocument/2006/relationships/font" Target="fonts/GoogleSans-bold.fntdata"/><Relationship Id="rId7" Type="http://schemas.openxmlformats.org/officeDocument/2006/relationships/font" Target="fonts/GoogleSansSemiBold-regular.fntdata"/><Relationship Id="rId8" Type="http://schemas.openxmlformats.org/officeDocument/2006/relationships/font" Target="fonts/GoogleSansSemiBold-bold.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00b24eec36_0_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00b24eec3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3110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8558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13604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5052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47438" y="322115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554500" y="1908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2320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p:nvPr/>
        </p:nvSpPr>
        <p:spPr>
          <a:xfrm>
            <a:off x="4138275" y="6767525"/>
            <a:ext cx="3172200" cy="2495700"/>
          </a:xfrm>
          <a:prstGeom prst="rect">
            <a:avLst/>
          </a:prstGeom>
          <a:solidFill>
            <a:srgbClr val="999999"/>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7" name="Google Shape;117;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8"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1" name="Google Shape;121;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2" name="Google Shape;122;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3" name="Google Shape;143;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4"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50"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8"/>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156" name="Google Shape;156;p8"/>
          <p:cNvSpPr txBox="1"/>
          <p:nvPr/>
        </p:nvSpPr>
        <p:spPr>
          <a:xfrm>
            <a:off x="287625" y="1859125"/>
            <a:ext cx="73095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
        <p:nvSpPr>
          <p:cNvPr id="157" name="Google Shape;157;p8"/>
          <p:cNvSpPr txBox="1"/>
          <p:nvPr>
            <p:ph type="title"/>
          </p:nvPr>
        </p:nvSpPr>
        <p:spPr>
          <a:xfrm>
            <a:off x="168925" y="324775"/>
            <a:ext cx="7408500" cy="771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Exploratory Data Analysis of New York City TLC</a:t>
            </a:r>
            <a:r>
              <a:rPr lang="en"/>
              <a:t> Data</a:t>
            </a:r>
            <a:endParaRPr/>
          </a:p>
        </p:txBody>
      </p:sp>
      <p:sp>
        <p:nvSpPr>
          <p:cNvPr id="158" name="Google Shape;158;p8"/>
          <p:cNvSpPr txBox="1"/>
          <p:nvPr>
            <p:ph idx="1" type="subTitle"/>
          </p:nvPr>
        </p:nvSpPr>
        <p:spPr>
          <a:xfrm>
            <a:off x="2263675" y="826975"/>
            <a:ext cx="3219000" cy="6081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a:t>Executive summary report</a:t>
            </a:r>
            <a:endParaRPr b="1"/>
          </a:p>
          <a:p>
            <a:pPr indent="0" lvl="0" marL="0" rtl="0" algn="ctr">
              <a:spcBef>
                <a:spcPts val="0"/>
              </a:spcBef>
              <a:spcAft>
                <a:spcPts val="0"/>
              </a:spcAft>
              <a:buClr>
                <a:schemeClr val="dk1"/>
              </a:buClr>
              <a:buSzPts val="1100"/>
              <a:buFont typeface="Arial"/>
              <a:buNone/>
            </a:pPr>
            <a:r>
              <a:rPr lang="en"/>
              <a:t>Commission Prepared by </a:t>
            </a:r>
            <a:r>
              <a:rPr b="1" lang="en"/>
              <a:t>Automatidata</a:t>
            </a:r>
            <a:endParaRPr b="1"/>
          </a:p>
        </p:txBody>
      </p:sp>
      <p:sp>
        <p:nvSpPr>
          <p:cNvPr id="159" name="Google Shape;159;p8"/>
          <p:cNvSpPr txBox="1"/>
          <p:nvPr/>
        </p:nvSpPr>
        <p:spPr>
          <a:xfrm>
            <a:off x="188700" y="7790775"/>
            <a:ext cx="3017700" cy="209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accent2"/>
                </a:solidFill>
                <a:latin typeface="Google Sans"/>
                <a:ea typeface="Google Sans"/>
                <a:cs typeface="Google Sans"/>
                <a:sym typeface="Google Sans"/>
              </a:rPr>
              <a:t>Keys to success</a:t>
            </a:r>
            <a:endParaRPr b="1" sz="1200">
              <a:latin typeface="Google Sans"/>
              <a:ea typeface="Google Sans"/>
              <a:cs typeface="Google Sans"/>
              <a:sym typeface="Google Sans"/>
            </a:endParaRPr>
          </a:p>
          <a:p>
            <a:pPr indent="-298450" lvl="0" marL="457200" rtl="0" algn="l">
              <a:lnSpc>
                <a:spcPct val="115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Ensuring with New York City TLC that the sample provided is an accurate reflection of their data as a whole.</a:t>
            </a:r>
            <a:endParaRPr sz="1100">
              <a:solidFill>
                <a:schemeClr val="accent2"/>
              </a:solidFill>
              <a:latin typeface="Google Sans"/>
              <a:ea typeface="Google Sans"/>
              <a:cs typeface="Google Sans"/>
              <a:sym typeface="Google Sans"/>
            </a:endParaRPr>
          </a:p>
          <a:p>
            <a:pPr indent="-298450" lvl="0" marL="457200" rtl="0" algn="l">
              <a:lnSpc>
                <a:spcPct val="115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Plan for handling other outliers, such as low trip distance paired with high high costs.</a:t>
            </a:r>
            <a:endParaRPr sz="1100">
              <a:solidFill>
                <a:schemeClr val="accent2"/>
              </a:solidFill>
              <a:latin typeface="Google Sans"/>
              <a:ea typeface="Google Sans"/>
              <a:cs typeface="Google Sans"/>
              <a:sym typeface="Google Sans"/>
            </a:endParaRPr>
          </a:p>
          <a:p>
            <a:pPr indent="0" lvl="0" marL="457200" rtl="0" algn="l">
              <a:spcBef>
                <a:spcPts val="1000"/>
              </a:spcBef>
              <a:spcAft>
                <a:spcPts val="0"/>
              </a:spcAft>
              <a:buNone/>
            </a:pPr>
            <a:r>
              <a:t/>
            </a:r>
            <a:endParaRPr sz="1100">
              <a:solidFill>
                <a:schemeClr val="accent2"/>
              </a:solidFill>
              <a:latin typeface="Google Sans"/>
              <a:ea typeface="Google Sans"/>
              <a:cs typeface="Google Sans"/>
              <a:sym typeface="Google Sans"/>
            </a:endParaRPr>
          </a:p>
        </p:txBody>
      </p:sp>
      <p:sp>
        <p:nvSpPr>
          <p:cNvPr id="160" name="Google Shape;160;p8"/>
          <p:cNvSpPr txBox="1"/>
          <p:nvPr/>
        </p:nvSpPr>
        <p:spPr>
          <a:xfrm>
            <a:off x="163725" y="4024075"/>
            <a:ext cx="3017700" cy="3293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chemeClr val="accent2"/>
                </a:solidFill>
                <a:latin typeface="Google Sans"/>
                <a:ea typeface="Google Sans"/>
                <a:cs typeface="Google Sans"/>
                <a:sym typeface="Google Sans"/>
              </a:rPr>
              <a:t>The Problem:</a:t>
            </a:r>
            <a:r>
              <a:rPr lang="en" sz="1100">
                <a:solidFill>
                  <a:schemeClr val="accent2"/>
                </a:solidFill>
                <a:latin typeface="Google Sans"/>
                <a:ea typeface="Google Sans"/>
                <a:cs typeface="Google Sans"/>
                <a:sym typeface="Google Sans"/>
              </a:rPr>
              <a:t> After running initial exploratory data analysis (EDA) on a sample of the data provided by New York City TLC, it is clear that some of the data will prove an obstacle for accurate ride duration prediction. Namely, trips that have a total cost entered, but a total distance of “0.” At this point, our analysis indicates these to be anomalies or outliers that need to be factored into the algorithm or removed completely.</a:t>
            </a:r>
            <a:endParaRPr sz="1100">
              <a:solidFill>
                <a:schemeClr val="accent2"/>
              </a:solidFill>
              <a:latin typeface="Google Sans"/>
              <a:ea typeface="Google Sans"/>
              <a:cs typeface="Google Sans"/>
              <a:sym typeface="Google Sans"/>
            </a:endParaRPr>
          </a:p>
        </p:txBody>
      </p:sp>
      <p:sp>
        <p:nvSpPr>
          <p:cNvPr id="161" name="Google Shape;161;p8"/>
          <p:cNvSpPr txBox="1"/>
          <p:nvPr/>
        </p:nvSpPr>
        <p:spPr>
          <a:xfrm>
            <a:off x="188700" y="6862525"/>
            <a:ext cx="3017700" cy="1045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100">
                <a:solidFill>
                  <a:schemeClr val="accent2"/>
                </a:solidFill>
                <a:latin typeface="Google Sans"/>
                <a:ea typeface="Google Sans"/>
                <a:cs typeface="Google Sans"/>
                <a:sym typeface="Google Sans"/>
              </a:rPr>
              <a:t>Proposed solution: </a:t>
            </a:r>
            <a:r>
              <a:rPr lang="en" sz="1100">
                <a:solidFill>
                  <a:schemeClr val="accent2"/>
                </a:solidFill>
                <a:latin typeface="Google Sans"/>
                <a:ea typeface="Google Sans"/>
                <a:cs typeface="Google Sans"/>
                <a:sym typeface="Google Sans"/>
              </a:rPr>
              <a:t>After analysis, we recommend removing outliers with a total distanced recorded of 0. </a:t>
            </a:r>
            <a:endParaRPr sz="1100">
              <a:solidFill>
                <a:schemeClr val="accent2"/>
              </a:solidFill>
              <a:latin typeface="Google Sans"/>
              <a:ea typeface="Google Sans"/>
              <a:cs typeface="Google Sans"/>
              <a:sym typeface="Google Sans"/>
            </a:endParaRPr>
          </a:p>
        </p:txBody>
      </p:sp>
      <p:sp>
        <p:nvSpPr>
          <p:cNvPr id="162" name="Google Shape;162;p8"/>
          <p:cNvSpPr txBox="1"/>
          <p:nvPr/>
        </p:nvSpPr>
        <p:spPr>
          <a:xfrm>
            <a:off x="287625" y="1859125"/>
            <a:ext cx="7309500" cy="684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Clr>
                <a:srgbClr val="000000"/>
              </a:buClr>
              <a:buSzPts val="1100"/>
              <a:buFont typeface="Arial"/>
              <a:buNone/>
            </a:pPr>
            <a:r>
              <a:rPr lang="en" sz="1100">
                <a:solidFill>
                  <a:schemeClr val="accent2"/>
                </a:solidFill>
                <a:latin typeface="Google Sans"/>
                <a:ea typeface="Google Sans"/>
                <a:cs typeface="Google Sans"/>
                <a:sym typeface="Google Sans"/>
              </a:rPr>
              <a:t>The NYC Taxi &amp; Limousine Commission has contracted with Automatidata to build a machine learning model that predicts taxi/limousine ride durations.</a:t>
            </a:r>
            <a:endParaRPr>
              <a:solidFill>
                <a:schemeClr val="dk2"/>
              </a:solidFill>
              <a:latin typeface="Google Sans"/>
              <a:ea typeface="Google Sans"/>
              <a:cs typeface="Google Sans"/>
              <a:sym typeface="Google Sans"/>
            </a:endParaRPr>
          </a:p>
        </p:txBody>
      </p:sp>
      <p:sp>
        <p:nvSpPr>
          <p:cNvPr id="163" name="Google Shape;163;p8"/>
          <p:cNvSpPr txBox="1"/>
          <p:nvPr/>
        </p:nvSpPr>
        <p:spPr>
          <a:xfrm>
            <a:off x="3295650" y="7759800"/>
            <a:ext cx="4301400" cy="2232000"/>
          </a:xfrm>
          <a:prstGeom prst="rect">
            <a:avLst/>
          </a:prstGeom>
          <a:noFill/>
          <a:ln>
            <a:noFill/>
          </a:ln>
        </p:spPr>
        <p:txBody>
          <a:bodyPr anchorCtr="0" anchor="t" bIns="91425" lIns="91425" spcFirstLastPara="1" rIns="91425" wrap="square" tIns="91425">
            <a:noAutofit/>
          </a:bodyPr>
          <a:lstStyle/>
          <a:p>
            <a:pPr indent="-298450" lvl="0" marL="457200" rtl="0" algn="l">
              <a:lnSpc>
                <a:spcPct val="150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Determine “problem areas” for predicting trip duration.</a:t>
            </a:r>
            <a:endParaRPr sz="1100">
              <a:solidFill>
                <a:schemeClr val="accent2"/>
              </a:solidFill>
              <a:latin typeface="Google Sans"/>
              <a:ea typeface="Google Sans"/>
              <a:cs typeface="Google Sans"/>
              <a:sym typeface="Google Sans"/>
            </a:endParaRPr>
          </a:p>
          <a:p>
            <a:pPr indent="-298450" lvl="1" marL="914400" rtl="0" algn="l">
              <a:lnSpc>
                <a:spcPct val="150000"/>
              </a:lnSpc>
              <a:spcBef>
                <a:spcPts val="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For example, locations that have longer durations.</a:t>
            </a:r>
            <a:endParaRPr sz="1100">
              <a:solidFill>
                <a:schemeClr val="accent2"/>
              </a:solidFill>
              <a:latin typeface="Google Sans"/>
              <a:ea typeface="Google Sans"/>
              <a:cs typeface="Google Sans"/>
              <a:sym typeface="Google Sans"/>
            </a:endParaRPr>
          </a:p>
          <a:p>
            <a:pPr indent="-298450" lvl="0" marL="457200" rtl="0" algn="l">
              <a:lnSpc>
                <a:spcPct val="150000"/>
              </a:lnSpc>
              <a:spcBef>
                <a:spcPts val="1000"/>
              </a:spcBef>
              <a:spcAft>
                <a:spcPts val="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Determine the variables that have the largest impact on trip duration.</a:t>
            </a:r>
            <a:endParaRPr sz="1100">
              <a:solidFill>
                <a:schemeClr val="accent2"/>
              </a:solidFill>
              <a:latin typeface="Google Sans"/>
              <a:ea typeface="Google Sans"/>
              <a:cs typeface="Google Sans"/>
              <a:sym typeface="Google Sans"/>
            </a:endParaRPr>
          </a:p>
          <a:p>
            <a:pPr indent="-298450" lvl="0" marL="457200" rtl="0" algn="l">
              <a:lnSpc>
                <a:spcPct val="150000"/>
              </a:lnSpc>
              <a:spcBef>
                <a:spcPts val="1000"/>
              </a:spcBef>
              <a:spcAft>
                <a:spcPts val="1000"/>
              </a:spcAft>
              <a:buClr>
                <a:schemeClr val="accent2"/>
              </a:buClr>
              <a:buSzPts val="1100"/>
              <a:buFont typeface="Google Sans"/>
              <a:buChar char="●"/>
            </a:pPr>
            <a:r>
              <a:rPr lang="en" sz="1100">
                <a:solidFill>
                  <a:schemeClr val="accent2"/>
                </a:solidFill>
                <a:latin typeface="Google Sans"/>
                <a:ea typeface="Google Sans"/>
                <a:cs typeface="Google Sans"/>
                <a:sym typeface="Google Sans"/>
              </a:rPr>
              <a:t>Pare down data to the most relevant variables for running regression, statistical analysis, and parameter tuning.</a:t>
            </a:r>
            <a:endParaRPr sz="1100">
              <a:solidFill>
                <a:schemeClr val="accent2"/>
              </a:solidFill>
              <a:latin typeface="Google Sans"/>
              <a:ea typeface="Google Sans"/>
              <a:cs typeface="Google Sans"/>
              <a:sym typeface="Google Sans"/>
            </a:endParaRPr>
          </a:p>
        </p:txBody>
      </p:sp>
      <p:pic>
        <p:nvPicPr>
          <p:cNvPr id="164" name="Google Shape;164;p8"/>
          <p:cNvPicPr preferRelativeResize="0"/>
          <p:nvPr/>
        </p:nvPicPr>
        <p:blipFill>
          <a:blip r:embed="rId3">
            <a:alphaModFix/>
          </a:blip>
          <a:stretch>
            <a:fillRect/>
          </a:stretch>
        </p:blipFill>
        <p:spPr>
          <a:xfrm>
            <a:off x="3371850" y="4229100"/>
            <a:ext cx="4225201" cy="1870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